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266" r:id="rId13"/>
    <p:sldId id="270" r:id="rId14"/>
    <p:sldId id="287" r:id="rId15"/>
    <p:sldId id="267" r:id="rId16"/>
    <p:sldId id="268" r:id="rId17"/>
    <p:sldId id="269" r:id="rId18"/>
    <p:sldId id="275" r:id="rId19"/>
    <p:sldId id="276" r:id="rId20"/>
    <p:sldId id="285" r:id="rId21"/>
    <p:sldId id="277" r:id="rId22"/>
    <p:sldId id="278" r:id="rId23"/>
    <p:sldId id="286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9EA4-D279-449D-9C73-46D6BD61FBD0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730C7-9496-4359-9543-6898226EE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4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5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8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6293-4165-4582-80CD-BDF06CF7CFB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BEE3-D27B-4E9C-8BA8-4A6FD9A8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Neurologic Disorder</a:t>
            </a:r>
            <a:br>
              <a:rPr lang="en-US" sz="3200" b="1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Arial" charset="0"/>
              </a:rPr>
              <a:t>Husham</a:t>
            </a:r>
            <a:r>
              <a:rPr lang="en-US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charset="0"/>
              </a:rPr>
              <a:t>Aldaoseri</a:t>
            </a:r>
            <a:endParaRPr lang="en-US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</a:rPr>
              <a:t>18/Oct/2023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Cluster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Aka alarm clock headache : known to wake up </a:t>
            </a:r>
            <a:r>
              <a:rPr lang="en-US" dirty="0" smtClean="0">
                <a:solidFill>
                  <a:prstClr val="black"/>
                </a:solidFill>
              </a:rPr>
              <a:t>patients </a:t>
            </a:r>
            <a:r>
              <a:rPr lang="en-US" dirty="0">
                <a:solidFill>
                  <a:prstClr val="black"/>
                </a:solidFill>
              </a:rPr>
              <a:t>in the middle of the night with intense pain in or around the eye on one side of your head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Pain is described as sharp, penetrating or burning. 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A cluster period generally lasts from six to 12 weeks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Risk factors include:  Gender (men) Age (late 20’s) Smoking/Alcohol use, family history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prstClr val="black"/>
                </a:solidFill>
              </a:rPr>
              <a:t>Tension headaches – caused by tension, stress, or cervical arthritis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solidFill>
                  <a:prstClr val="black"/>
                </a:solidFill>
              </a:rPr>
              <a:t>Medical management/nursing interventions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Pharmacological management</a:t>
            </a:r>
          </a:p>
          <a:p>
            <a:pPr lvl="3"/>
            <a:r>
              <a:rPr lang="en-US" dirty="0">
                <a:solidFill>
                  <a:prstClr val="black"/>
                </a:solidFill>
              </a:rPr>
              <a:t>Migraine headaches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Aspirin, acetaminophen, ibuprofen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Ergotamine tartrate</a:t>
            </a:r>
          </a:p>
          <a:p>
            <a:pPr lvl="4"/>
            <a:r>
              <a:rPr lang="en-US" dirty="0">
                <a:solidFill>
                  <a:prstClr val="black"/>
                </a:solidFill>
              </a:rPr>
              <a:t>Codeine; Inderal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Dietary recommendations</a:t>
            </a:r>
          </a:p>
          <a:p>
            <a:pPr lvl="3"/>
            <a:r>
              <a:rPr lang="en-US" dirty="0">
                <a:solidFill>
                  <a:prstClr val="black"/>
                </a:solidFill>
              </a:rPr>
              <a:t>Limit MSG, vinegar, chocolate, yogurt, alcohol, fermented </a:t>
            </a:r>
            <a:r>
              <a:rPr lang="en-US" dirty="0" smtClean="0">
                <a:solidFill>
                  <a:prstClr val="black"/>
                </a:solidFill>
              </a:rPr>
              <a:t>foods</a:t>
            </a:r>
            <a:r>
              <a:rPr lang="en-US" dirty="0">
                <a:solidFill>
                  <a:prstClr val="black"/>
                </a:solidFill>
              </a:rPr>
              <a:t>, ripened cheese, cured sandwich meat, </a:t>
            </a:r>
            <a:r>
              <a:rPr lang="en-US" dirty="0" smtClean="0">
                <a:solidFill>
                  <a:prstClr val="black"/>
                </a:solidFill>
              </a:rPr>
              <a:t>caffeine.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Psychotherapy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>
                <a:solidFill>
                  <a:prstClr val="black"/>
                </a:solidFill>
              </a:rPr>
              <a:t>Medical management/nursing interventions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Cluster headaches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Narcotic analgesics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Tension headaches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Non-narcotic analgesics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Epilepsy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endParaRPr lang="en-US" sz="4000" dirty="0" smtClean="0">
              <a:solidFill>
                <a:prstClr val="black"/>
              </a:solidFill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Etiology/pathophysiology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Transitory disturbance in consciousness or in motor, sensory, or autonomic function due to sudden, excessive, and disorderly discharges in the neurons of the brain; results in sudden, violent, involuntary contraction of a group of </a:t>
            </a:r>
            <a:r>
              <a:rPr lang="en-US" dirty="0" smtClean="0">
                <a:solidFill>
                  <a:prstClr val="black"/>
                </a:solidFill>
              </a:rPr>
              <a:t>muscles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Incidence 50 per 100000 people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Types: </a:t>
            </a:r>
            <a:r>
              <a:rPr lang="en-US" dirty="0" smtClean="0">
                <a:solidFill>
                  <a:prstClr val="black"/>
                </a:solidFill>
              </a:rPr>
              <a:t>partial, generalized, and unclassified seizures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Status </a:t>
            </a:r>
            <a:r>
              <a:rPr lang="en-US" dirty="0" err="1">
                <a:solidFill>
                  <a:prstClr val="black"/>
                </a:solidFill>
              </a:rPr>
              <a:t>epilepticus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20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Q/Which </a:t>
            </a:r>
            <a:r>
              <a:rPr lang="en-US" dirty="0"/>
              <a:t>of the following analgesics can cause epilepsy ?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</a:t>
            </a:r>
            <a:r>
              <a:rPr lang="en-US" sz="2800" dirty="0"/>
              <a:t>. Aspirin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</a:t>
            </a:r>
            <a:r>
              <a:rPr lang="en-US" sz="2800" dirty="0"/>
              <a:t>. </a:t>
            </a:r>
            <a:r>
              <a:rPr lang="en-US" sz="2800" dirty="0" err="1"/>
              <a:t>Diclofenac</a:t>
            </a:r>
            <a:r>
              <a:rPr lang="en-US" sz="2800" dirty="0"/>
              <a:t> sodium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</a:t>
            </a:r>
            <a:r>
              <a:rPr lang="en-US" sz="2800" dirty="0"/>
              <a:t>. Tramadol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</a:t>
            </a:r>
            <a:r>
              <a:rPr lang="en-US" sz="2800" dirty="0"/>
              <a:t>. </a:t>
            </a:r>
            <a:r>
              <a:rPr lang="en-US" sz="2800" dirty="0" err="1"/>
              <a:t>Nimusilide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809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</a:rPr>
              <a:t>Clinical </a:t>
            </a:r>
            <a:r>
              <a:rPr lang="en-US" dirty="0">
                <a:solidFill>
                  <a:prstClr val="black"/>
                </a:solidFill>
              </a:rPr>
              <a:t>manifestations/assessment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Depends on type of seizure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Aura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Postictal period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en-US" dirty="0">
                <a:solidFill>
                  <a:prstClr val="black"/>
                </a:solidFill>
              </a:rPr>
              <a:t>Medical management/nursing interventions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During seizure: Protect from aspiration and injury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Anticonvulsant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prstClr val="black"/>
                </a:solidFill>
              </a:rPr>
              <a:t>Medical </a:t>
            </a:r>
            <a:r>
              <a:rPr lang="en-US" dirty="0">
                <a:solidFill>
                  <a:prstClr val="black"/>
                </a:solidFill>
              </a:rPr>
              <a:t>management/nursing interventions </a:t>
            </a:r>
            <a:r>
              <a:rPr lang="en-US" i="1" dirty="0">
                <a:solidFill>
                  <a:prstClr val="black"/>
                </a:solidFill>
              </a:rPr>
              <a:t>(continued)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</a:rPr>
              <a:t>Adequate rest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Good nutrition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Avoid alcohol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Avoid driving, operating machinery, and swimming until seizures are controlled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Good oral hygiene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03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Oral health consideration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Patient with poorly or uncontrolled seizure may not suited for private dental offices.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Use of dental floss to minimize the risk of injury and aspiration during dental treatment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/>
              <a:t>Anticonvulsant </a:t>
            </a:r>
            <a:r>
              <a:rPr lang="en-US" sz="2400" dirty="0" smtClean="0"/>
              <a:t>medications can cause bone marrow suppression.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smtClean="0"/>
              <a:t>Aspirin </a:t>
            </a:r>
            <a:r>
              <a:rPr lang="en-US" sz="2400" dirty="0" smtClean="0"/>
              <a:t>and NSAIDs avoided postoperative in patient take </a:t>
            </a:r>
            <a:r>
              <a:rPr lang="en-US" sz="2400" dirty="0" err="1" smtClean="0"/>
              <a:t>valproic</a:t>
            </a:r>
            <a:r>
              <a:rPr lang="en-US" sz="2400" dirty="0" smtClean="0"/>
              <a:t> acid increase possibility of bleeding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Gingival overgrowth 50% </a:t>
            </a:r>
            <a:r>
              <a:rPr lang="en-US" sz="2400" dirty="0" err="1" smtClean="0"/>
              <a:t>phentyoin</a:t>
            </a: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err="1" smtClean="0"/>
              <a:t>Xerostomia</a:t>
            </a:r>
            <a:r>
              <a:rPr lang="en-US" sz="2400" dirty="0" smtClean="0"/>
              <a:t> .</a:t>
            </a:r>
            <a:endParaRPr lang="en-US" sz="2400" dirty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752600"/>
            <a:ext cx="2286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2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</a:rPr>
              <a:t>Stroke (cerebrovascular accident [CVA])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Etiology/pathophysiology: </a:t>
            </a:r>
            <a:r>
              <a:rPr lang="en-US" sz="2000" dirty="0">
                <a:solidFill>
                  <a:prstClr val="black"/>
                </a:solidFill>
              </a:rPr>
              <a:t>Blood flow to a part of the brain stops. Aka.. Brain attack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Abnormal condition of the blood vessels of the brain: 2 types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85% thrombosis &amp; embolism = ischemic stroke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15% hemorrhage = hemorrhagic stroke (weak and bursts open, aneurysm, </a:t>
            </a:r>
            <a:r>
              <a:rPr lang="en-US" sz="1900" dirty="0" err="1">
                <a:solidFill>
                  <a:prstClr val="black"/>
                </a:solidFill>
              </a:rPr>
              <a:t>arteriovenous</a:t>
            </a:r>
            <a:r>
              <a:rPr lang="en-US" sz="1900" dirty="0">
                <a:solidFill>
                  <a:prstClr val="black"/>
                </a:solidFill>
              </a:rPr>
              <a:t> malformation)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Results in ischemia of the brain tissue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Most common disease of nervous system (estimated 700,000 suffer strokes each yr. and the cause of 158,000 deaths annually)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All ages affected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C:\DOCUME~1\VIJAYA~1.SEE\LOCALS~1\Temp\npo000397.t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0" y="5562600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Three types of stroke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531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Overview of Anatomy and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ct val="15000"/>
              </a:spcBef>
            </a:pPr>
            <a:r>
              <a:rPr lang="en-US" dirty="0">
                <a:solidFill>
                  <a:prstClr val="black"/>
                </a:solidFill>
              </a:rPr>
              <a:t>Structural divisions – 2 main </a:t>
            </a:r>
          </a:p>
          <a:p>
            <a:pPr lvl="1">
              <a:spcBef>
                <a:spcPct val="15000"/>
              </a:spcBef>
            </a:pPr>
            <a:r>
              <a:rPr lang="en-US" b="1" dirty="0">
                <a:solidFill>
                  <a:prstClr val="black"/>
                </a:solidFill>
              </a:rPr>
              <a:t>Central nervous system (CNS)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Brain and spinal cord</a:t>
            </a:r>
          </a:p>
          <a:p>
            <a:pPr lvl="1"/>
            <a:r>
              <a:rPr lang="en-US" b="1" dirty="0">
                <a:solidFill>
                  <a:prstClr val="black"/>
                </a:solidFill>
              </a:rPr>
              <a:t>Peripheral nervous system – 2 main</a:t>
            </a: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Somatic nervous system</a:t>
            </a:r>
          </a:p>
          <a:p>
            <a:pPr lvl="3"/>
            <a:r>
              <a:rPr lang="en-US" dirty="0">
                <a:solidFill>
                  <a:prstClr val="black"/>
                </a:solidFill>
              </a:rPr>
              <a:t>Sends messages from the CNS to the skeletal muscles; </a:t>
            </a:r>
            <a:r>
              <a:rPr lang="en-US" dirty="0">
                <a:solidFill>
                  <a:srgbClr val="00B0F0"/>
                </a:solidFill>
              </a:rPr>
              <a:t>voluntary</a:t>
            </a: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Autonomic nervous system</a:t>
            </a:r>
          </a:p>
          <a:p>
            <a:pPr lvl="3"/>
            <a:r>
              <a:rPr lang="en-US" dirty="0">
                <a:solidFill>
                  <a:prstClr val="black"/>
                </a:solidFill>
              </a:rPr>
              <a:t>Sends messages from the CNS to the smooth muscle, cardiac muscle, and certain glands; </a:t>
            </a:r>
            <a:r>
              <a:rPr lang="en-US" dirty="0">
                <a:solidFill>
                  <a:srgbClr val="00B0F0"/>
                </a:solidFill>
              </a:rPr>
              <a:t>involuntary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Q/Reversible </a:t>
            </a:r>
            <a:r>
              <a:rPr lang="en-US" sz="2800" dirty="0" err="1"/>
              <a:t>ischaemic</a:t>
            </a:r>
            <a:r>
              <a:rPr lang="en-US" sz="2800" dirty="0"/>
              <a:t> neurological deficit (RIND) usually recovers within</a:t>
            </a:r>
            <a:r>
              <a:rPr lang="en-US" dirty="0"/>
              <a:t>: </a:t>
            </a:r>
            <a:endParaRPr lang="ar-SA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24 hours </a:t>
            </a:r>
            <a:endParaRPr lang="ar-SA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 96 </a:t>
            </a:r>
            <a:r>
              <a:rPr lang="en-US" sz="2400" dirty="0" smtClean="0"/>
              <a:t>hours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C. 2 </a:t>
            </a:r>
            <a:r>
              <a:rPr lang="en-US" sz="2400" dirty="0" smtClean="0">
                <a:solidFill>
                  <a:prstClr val="black"/>
                </a:solidFill>
              </a:rPr>
              <a:t>weeks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D.3 </a:t>
            </a:r>
            <a:r>
              <a:rPr lang="en-US" sz="2400" dirty="0"/>
              <a:t>weeks </a:t>
            </a:r>
          </a:p>
        </p:txBody>
      </p:sp>
    </p:spTree>
    <p:extLst>
      <p:ext uri="{BB962C8B-B14F-4D97-AF65-F5344CB8AC3E}">
        <p14:creationId xmlns:p14="http://schemas.microsoft.com/office/powerpoint/2010/main" val="482951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</a:rPr>
              <a:t>Stroke (cerebrovascular accident [CVA]) cont.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Risk Factors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Atrial Fibrillation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Diabetes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Family </a:t>
            </a:r>
            <a:r>
              <a:rPr lang="en-US" sz="2200" dirty="0" err="1">
                <a:solidFill>
                  <a:prstClr val="black"/>
                </a:solidFill>
              </a:rPr>
              <a:t>Hx</a:t>
            </a:r>
            <a:r>
              <a:rPr lang="en-US" sz="2200" dirty="0">
                <a:solidFill>
                  <a:prstClr val="black"/>
                </a:solidFill>
              </a:rPr>
              <a:t> of stroke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High Cholesterol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Increasing age &gt;65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Race (black people are more likely to die of a stroke)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Unhealthy lifestyle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Overweight or obese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Drinking heavily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To much fat or salt in diet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Smoking</a:t>
            </a:r>
          </a:p>
          <a:p>
            <a:pPr lvl="3"/>
            <a:r>
              <a:rPr lang="en-US" sz="1900" dirty="0">
                <a:solidFill>
                  <a:prstClr val="black"/>
                </a:solidFill>
              </a:rPr>
              <a:t>Illegal drugs (cocaine)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Birth control pills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</a:rPr>
              <a:t>Stroke (cerebrovascular accident [CVA]) cont.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Clinical manifestations/assessment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Headache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Sensory deficit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Hemiparesis; hemiplegia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Dysphasia or aphasia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Diagnostics</a:t>
            </a:r>
            <a:endParaRPr lang="en-US" sz="2600" dirty="0">
              <a:solidFill>
                <a:prstClr val="black"/>
              </a:solidFill>
            </a:endParaRP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CT – primary test for diagnosis. Used to differentiate between ischemic </a:t>
            </a:r>
            <a:r>
              <a:rPr lang="en-US" sz="2200" dirty="0" err="1">
                <a:solidFill>
                  <a:prstClr val="black"/>
                </a:solidFill>
              </a:rPr>
              <a:t>vs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hemmorhagic</a:t>
            </a:r>
            <a:endParaRPr lang="en-US" sz="2200" dirty="0">
              <a:solidFill>
                <a:prstClr val="black"/>
              </a:solidFill>
            </a:endParaRP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CT angiography (CTA) provides visualization of vasculature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MRI or PET used to determine extent of damage</a:t>
            </a:r>
          </a:p>
          <a:p>
            <a:pPr lvl="2"/>
            <a:r>
              <a:rPr lang="en-US" sz="2200" dirty="0">
                <a:solidFill>
                  <a:prstClr val="black"/>
                </a:solidFill>
              </a:rPr>
              <a:t>Doppler, CTA, or </a:t>
            </a:r>
            <a:r>
              <a:rPr lang="en-US" sz="2200" dirty="0" smtClean="0">
                <a:solidFill>
                  <a:prstClr val="black"/>
                </a:solidFill>
              </a:rPr>
              <a:t>MRA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0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Q/Commonest </a:t>
            </a:r>
            <a:r>
              <a:rPr lang="en-US" sz="2800" dirty="0"/>
              <a:t>cause of aphasia is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Hysteria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 Cerebral infarction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. Bram </a:t>
            </a:r>
            <a:r>
              <a:rPr lang="en-US" sz="2400" dirty="0" err="1"/>
              <a:t>tumour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. Cerebral </a:t>
            </a:r>
            <a:r>
              <a:rPr lang="en-US" sz="2400" dirty="0" err="1"/>
              <a:t>haemorrhage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9554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Oral health consideration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Used adjuvant oral hygiene technique and devices( oral antimicrobial rinse, oral irrigation, floss holders)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Prior history of stroke increased the risk of second stroke during 90 days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Drug interaction</a:t>
            </a:r>
          </a:p>
          <a:p>
            <a:pPr>
              <a:buClr>
                <a:srgbClr val="0070C0"/>
              </a:buClr>
            </a:pPr>
            <a:r>
              <a:rPr lang="en-US" sz="2400" dirty="0" smtClean="0"/>
              <a:t>Aspirin with NSAIDs</a:t>
            </a:r>
          </a:p>
          <a:p>
            <a:pPr>
              <a:buClr>
                <a:srgbClr val="0070C0"/>
              </a:buClr>
            </a:pPr>
            <a:r>
              <a:rPr lang="en-US" sz="2400" dirty="0" smtClean="0"/>
              <a:t>Warfarin with erythromycin, metronidazole and tetracycline. 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Limited used of epinephrine-containing local anesthesia.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en-US" sz="2400" dirty="0" smtClean="0"/>
              <a:t>Stress reduction and </a:t>
            </a:r>
            <a:r>
              <a:rPr lang="en-US" sz="2400" smtClean="0"/>
              <a:t>confidence building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173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Cells of the nervous system – 2 broad categories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Category one: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 neurons – transmitter cells</a:t>
            </a:r>
          </a:p>
          <a:p>
            <a:pPr lvl="3"/>
            <a:r>
              <a:rPr lang="en-US" dirty="0">
                <a:solidFill>
                  <a:prstClr val="black"/>
                </a:solidFill>
              </a:rPr>
              <a:t>Space between each </a:t>
            </a:r>
          </a:p>
          <a:p>
            <a:pPr lvl="3">
              <a:buNone/>
            </a:pPr>
            <a:r>
              <a:rPr lang="en-US" dirty="0">
                <a:solidFill>
                  <a:prstClr val="black"/>
                </a:solidFill>
              </a:rPr>
              <a:t> neuron  is called a synapse</a:t>
            </a:r>
          </a:p>
          <a:p>
            <a:pPr lvl="1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Category two:</a:t>
            </a:r>
          </a:p>
          <a:p>
            <a:pPr lvl="2"/>
            <a:r>
              <a:rPr lang="en-US" sz="2000" dirty="0" err="1">
                <a:solidFill>
                  <a:prstClr val="black"/>
                </a:solidFill>
              </a:rPr>
              <a:t>neuroglial</a:t>
            </a:r>
            <a:r>
              <a:rPr lang="en-US" sz="2000" dirty="0">
                <a:solidFill>
                  <a:prstClr val="black"/>
                </a:solidFill>
              </a:rPr>
              <a:t> or glial cells – support cells</a:t>
            </a:r>
          </a:p>
          <a:p>
            <a:endParaRPr lang="en-US" dirty="0"/>
          </a:p>
        </p:txBody>
      </p:sp>
      <p:pic>
        <p:nvPicPr>
          <p:cNvPr id="4" name="Picture 3" descr="Neur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133600"/>
            <a:ext cx="3124200" cy="1828800"/>
          </a:xfrm>
          <a:prstGeom prst="rect">
            <a:avLst/>
          </a:prstGeom>
        </p:spPr>
      </p:pic>
      <p:pic>
        <p:nvPicPr>
          <p:cNvPr id="5" name="Picture 4" descr="glial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1" y="4191000"/>
            <a:ext cx="3048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>
                <a:solidFill>
                  <a:prstClr val="black"/>
                </a:solidFill>
              </a:rPr>
              <a:t>Neuron (nerve cell) </a:t>
            </a:r>
            <a:r>
              <a:rPr lang="en-US" dirty="0">
                <a:solidFill>
                  <a:prstClr val="black"/>
                </a:solidFill>
              </a:rPr>
              <a:t>: 3 Main structures 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sz="2000" b="1" dirty="0">
                <a:solidFill>
                  <a:prstClr val="black"/>
                </a:solidFill>
              </a:rPr>
              <a:t>Cell Body</a:t>
            </a:r>
            <a:r>
              <a:rPr lang="en-US" sz="2000" dirty="0">
                <a:solidFill>
                  <a:prstClr val="black"/>
                </a:solidFill>
              </a:rPr>
              <a:t>: contains a nucleus surrounded by </a:t>
            </a:r>
          </a:p>
          <a:p>
            <a:pPr lvl="2">
              <a:buNone/>
            </a:pPr>
            <a:r>
              <a:rPr lang="en-US" sz="2000" dirty="0">
                <a:solidFill>
                  <a:prstClr val="black"/>
                </a:solidFill>
              </a:rPr>
              <a:t>     cytoplasm</a:t>
            </a:r>
          </a:p>
          <a:p>
            <a:pPr lvl="2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2"/>
            <a:r>
              <a:rPr lang="en-US" sz="2000" b="1" dirty="0">
                <a:solidFill>
                  <a:prstClr val="black"/>
                </a:solidFill>
              </a:rPr>
              <a:t>Axon</a:t>
            </a:r>
            <a:r>
              <a:rPr lang="en-US" sz="2000" dirty="0">
                <a:solidFill>
                  <a:prstClr val="black"/>
                </a:solidFill>
              </a:rPr>
              <a:t>:  </a:t>
            </a:r>
            <a:r>
              <a:rPr lang="en-US" sz="2000" dirty="0" err="1">
                <a:solidFill>
                  <a:prstClr val="black"/>
                </a:solidFill>
              </a:rPr>
              <a:t>cylindric</a:t>
            </a:r>
            <a:r>
              <a:rPr lang="en-US" sz="2000" dirty="0">
                <a:solidFill>
                  <a:prstClr val="black"/>
                </a:solidFill>
              </a:rPr>
              <a:t> extension of the nerve cell </a:t>
            </a:r>
          </a:p>
          <a:p>
            <a:pPr lvl="2">
              <a:buNone/>
            </a:pPr>
            <a:r>
              <a:rPr lang="en-US" sz="2000" dirty="0">
                <a:solidFill>
                  <a:prstClr val="black"/>
                </a:solidFill>
              </a:rPr>
              <a:t>    that conducts impulses away from the  </a:t>
            </a:r>
          </a:p>
          <a:p>
            <a:pPr lvl="2">
              <a:buNone/>
            </a:pPr>
            <a:r>
              <a:rPr lang="en-US" sz="2000" dirty="0">
                <a:solidFill>
                  <a:prstClr val="black"/>
                </a:solidFill>
              </a:rPr>
              <a:t>    neuron cell body</a:t>
            </a:r>
          </a:p>
          <a:p>
            <a:pPr lvl="2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2"/>
            <a:r>
              <a:rPr lang="en-US" sz="2000" b="1" dirty="0">
                <a:solidFill>
                  <a:prstClr val="black"/>
                </a:solidFill>
              </a:rPr>
              <a:t>Dendrites</a:t>
            </a:r>
            <a:r>
              <a:rPr lang="en-US" sz="2000" dirty="0">
                <a:solidFill>
                  <a:prstClr val="black"/>
                </a:solidFill>
              </a:rPr>
              <a:t>:  branching structures that extend</a:t>
            </a:r>
          </a:p>
          <a:p>
            <a:pPr lvl="2">
              <a:buNone/>
            </a:pPr>
            <a:r>
              <a:rPr lang="en-US" sz="2000" dirty="0">
                <a:solidFill>
                  <a:prstClr val="black"/>
                </a:solidFill>
              </a:rPr>
              <a:t>    from a cell body and receive impulses</a:t>
            </a:r>
          </a:p>
          <a:p>
            <a:endParaRPr lang="en-US" dirty="0"/>
          </a:p>
        </p:txBody>
      </p:sp>
      <p:pic>
        <p:nvPicPr>
          <p:cNvPr id="4" name="Picture 3" descr="dendrit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819400"/>
            <a:ext cx="2667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b="1" dirty="0">
                <a:solidFill>
                  <a:prstClr val="black"/>
                </a:solidFill>
              </a:rPr>
              <a:t>Neuromuscular junction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sz="2000" dirty="0">
                <a:solidFill>
                  <a:prstClr val="black"/>
                </a:solidFill>
              </a:rPr>
              <a:t>is the area </a:t>
            </a:r>
            <a:r>
              <a:rPr lang="en-US" sz="2000" dirty="0" smtClean="0">
                <a:solidFill>
                  <a:prstClr val="black"/>
                </a:solidFill>
              </a:rPr>
              <a:t>of </a:t>
            </a:r>
            <a:r>
              <a:rPr lang="en-US" sz="2000" dirty="0">
                <a:solidFill>
                  <a:prstClr val="black"/>
                </a:solidFill>
              </a:rPr>
              <a:t>contact between the ends of a large </a:t>
            </a:r>
            <a:r>
              <a:rPr lang="en-US" sz="2000" dirty="0" err="1" smtClean="0">
                <a:solidFill>
                  <a:prstClr val="black"/>
                </a:solidFill>
              </a:rPr>
              <a:t>myelinated</a:t>
            </a:r>
            <a:r>
              <a:rPr lang="en-US" sz="2000" dirty="0" smtClean="0">
                <a:solidFill>
                  <a:prstClr val="black"/>
                </a:solidFill>
              </a:rPr>
              <a:t> nerve </a:t>
            </a:r>
            <a:r>
              <a:rPr lang="en-US" sz="2000" dirty="0">
                <a:solidFill>
                  <a:prstClr val="black"/>
                </a:solidFill>
              </a:rPr>
              <a:t>fiber and a fiber of skeletal muscle. </a:t>
            </a:r>
            <a:r>
              <a:rPr lang="en-US" sz="2000" dirty="0" smtClean="0">
                <a:solidFill>
                  <a:prstClr val="black"/>
                </a:solidFill>
              </a:rPr>
              <a:t>The neurotransmitters </a:t>
            </a:r>
            <a:r>
              <a:rPr lang="en-US" sz="2000" dirty="0">
                <a:solidFill>
                  <a:prstClr val="black"/>
                </a:solidFill>
              </a:rPr>
              <a:t>act to make sure that </a:t>
            </a:r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neurological impulse passes from the nerve </a:t>
            </a:r>
            <a:r>
              <a:rPr lang="en-US" sz="2000" dirty="0" smtClean="0">
                <a:solidFill>
                  <a:prstClr val="black"/>
                </a:solidFill>
              </a:rPr>
              <a:t>to the </a:t>
            </a:r>
            <a:r>
              <a:rPr lang="en-US" sz="2000" dirty="0">
                <a:solidFill>
                  <a:prstClr val="black"/>
                </a:solidFill>
              </a:rPr>
              <a:t>muscle.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euromuscular_jun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52800"/>
            <a:ext cx="5181600" cy="312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>
                <a:solidFill>
                  <a:prstClr val="black"/>
                </a:solidFill>
              </a:rPr>
              <a:t>Neurotransmitters</a:t>
            </a:r>
            <a:r>
              <a:rPr lang="en-US" dirty="0">
                <a:solidFill>
                  <a:prstClr val="black"/>
                </a:solidFill>
              </a:rPr>
              <a:t>: chemicals that modify or result in the transmission of impulses between synapses</a:t>
            </a:r>
          </a:p>
          <a:p>
            <a:pPr lvl="1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Acetylcholine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sz="2000" dirty="0">
                <a:solidFill>
                  <a:prstClr val="black"/>
                </a:solidFill>
              </a:rPr>
              <a:t>role in nerve impulse transmission; spills into the synapses area and speeds up transmission of the impulse. Enzyme </a:t>
            </a:r>
            <a:r>
              <a:rPr lang="en-US" sz="2000" b="1" dirty="0">
                <a:solidFill>
                  <a:prstClr val="black"/>
                </a:solidFill>
              </a:rPr>
              <a:t>cholinesterase</a:t>
            </a:r>
            <a:r>
              <a:rPr lang="en-US" sz="2000" dirty="0">
                <a:solidFill>
                  <a:prstClr val="black"/>
                </a:solidFill>
              </a:rPr>
              <a:t> is then released to deactivate the acetylcholine once the message or impulse has been sent.</a:t>
            </a:r>
          </a:p>
          <a:p>
            <a:pPr lvl="2"/>
            <a:endParaRPr lang="en-US" sz="2000" dirty="0">
              <a:solidFill>
                <a:prstClr val="black"/>
              </a:solidFill>
            </a:endParaRP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Norepinephrine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sz="2000" dirty="0">
                <a:solidFill>
                  <a:prstClr val="black"/>
                </a:solidFill>
              </a:rPr>
              <a:t>has an effect on maintaining arousal (awakening from a deep sleep), dreaming, and regulation of mood (happiness or sadness).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Neurotransmitters: cont.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Dopamine</a:t>
            </a:r>
            <a:r>
              <a:rPr lang="en-US" dirty="0">
                <a:solidFill>
                  <a:prstClr val="black"/>
                </a:solidFill>
              </a:rPr>
              <a:t>:  </a:t>
            </a:r>
            <a:r>
              <a:rPr lang="en-US" sz="2000" dirty="0">
                <a:solidFill>
                  <a:prstClr val="black"/>
                </a:solidFill>
              </a:rPr>
              <a:t>affects motor function (gross subconscious movements of the skeletal muscles), also plays a role in emotional response.  Parkinson’s disease there is a decrease in dopamine levels. This causes the tremors, or involuntary, trembling muscles</a:t>
            </a:r>
          </a:p>
          <a:p>
            <a:pPr lvl="2"/>
            <a:endParaRPr lang="en-US" sz="2000" dirty="0">
              <a:solidFill>
                <a:prstClr val="black"/>
              </a:solidFill>
            </a:endParaRPr>
          </a:p>
          <a:p>
            <a:pPr lvl="2"/>
            <a:r>
              <a:rPr lang="en-US" b="1" dirty="0">
                <a:solidFill>
                  <a:prstClr val="black"/>
                </a:solidFill>
              </a:rPr>
              <a:t>Serotonin</a:t>
            </a:r>
            <a:r>
              <a:rPr lang="en-US" sz="2000" dirty="0">
                <a:solidFill>
                  <a:prstClr val="black"/>
                </a:solidFill>
              </a:rPr>
              <a:t>:  induces sleep, affects sensory perception, controls temperature, and helps regulate mood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Central nervous system:  </a:t>
            </a:r>
            <a:r>
              <a:rPr lang="en-US" sz="2000" dirty="0">
                <a:solidFill>
                  <a:prstClr val="black"/>
                </a:solidFill>
              </a:rPr>
              <a:t>One of two main divisions of the nervous system and composed of the brain and spinal cord.  Cranium protects the brain. Vertebral column protects the spinal cord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Brain: </a:t>
            </a:r>
            <a:r>
              <a:rPr lang="en-US" sz="1800" b="1" dirty="0">
                <a:solidFill>
                  <a:prstClr val="black"/>
                </a:solidFill>
              </a:rPr>
              <a:t>specialized cells in the brain’s </a:t>
            </a:r>
          </a:p>
          <a:p>
            <a:pPr lvl="1">
              <a:buNone/>
            </a:pPr>
            <a:r>
              <a:rPr lang="en-US" sz="1800" b="1" dirty="0">
                <a:solidFill>
                  <a:prstClr val="black"/>
                </a:solidFill>
              </a:rPr>
              <a:t>     mass of convoluted, soft, gray or white </a:t>
            </a:r>
          </a:p>
          <a:p>
            <a:pPr lvl="1">
              <a:buNone/>
            </a:pPr>
            <a:r>
              <a:rPr lang="en-US" sz="1800" b="1" dirty="0">
                <a:solidFill>
                  <a:prstClr val="black"/>
                </a:solidFill>
              </a:rPr>
              <a:t>     tissue coordinate and regulate the </a:t>
            </a:r>
          </a:p>
          <a:p>
            <a:pPr lvl="1">
              <a:buNone/>
            </a:pPr>
            <a:r>
              <a:rPr lang="en-US" sz="1800" b="1" dirty="0">
                <a:solidFill>
                  <a:prstClr val="black"/>
                </a:solidFill>
              </a:rPr>
              <a:t>     functions of the CNS</a:t>
            </a:r>
            <a:r>
              <a:rPr lang="en-US" sz="1800" dirty="0">
                <a:solidFill>
                  <a:prstClr val="black"/>
                </a:solidFill>
              </a:rPr>
              <a:t>.  One of largest </a:t>
            </a:r>
          </a:p>
          <a:p>
            <a:pPr lvl="1">
              <a:buNone/>
            </a:pPr>
            <a:r>
              <a:rPr lang="en-US" sz="1800" dirty="0">
                <a:solidFill>
                  <a:prstClr val="black"/>
                </a:solidFill>
              </a:rPr>
              <a:t>     organs weighing </a:t>
            </a:r>
            <a:r>
              <a:rPr lang="en-US" sz="1800" dirty="0" smtClean="0">
                <a:solidFill>
                  <a:prstClr val="black"/>
                </a:solidFill>
              </a:rPr>
              <a:t>approximately 6.6 kg.  </a:t>
            </a:r>
            <a:r>
              <a:rPr lang="en-US" sz="1800" dirty="0">
                <a:solidFill>
                  <a:prstClr val="black"/>
                </a:solidFill>
              </a:rPr>
              <a:t>Divided </a:t>
            </a:r>
            <a:endParaRPr lang="en-US" sz="1800" dirty="0" smtClean="0">
              <a:solidFill>
                <a:prstClr val="black"/>
              </a:solidFill>
            </a:endParaRPr>
          </a:p>
          <a:p>
            <a:pPr lvl="1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into </a:t>
            </a:r>
            <a:r>
              <a:rPr lang="en-US" sz="1800" b="1" dirty="0">
                <a:solidFill>
                  <a:prstClr val="black"/>
                </a:solidFill>
              </a:rPr>
              <a:t>4 principal parts</a:t>
            </a:r>
            <a:r>
              <a:rPr lang="en-US" sz="1800" dirty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the  </a:t>
            </a:r>
            <a:r>
              <a:rPr lang="en-US" sz="1800" dirty="0">
                <a:solidFill>
                  <a:prstClr val="black"/>
                </a:solidFill>
              </a:rPr>
              <a:t>cerebrum, diencephalon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pPr lvl="1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cerebellum</a:t>
            </a:r>
            <a:r>
              <a:rPr lang="en-US" sz="1800" dirty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prstClr val="black"/>
                </a:solidFill>
              </a:rPr>
              <a:t>and the </a:t>
            </a:r>
            <a:r>
              <a:rPr lang="en-US" sz="1800" dirty="0">
                <a:solidFill>
                  <a:prstClr val="black"/>
                </a:solidFill>
              </a:rPr>
              <a:t>brainstem. </a:t>
            </a:r>
          </a:p>
          <a:p>
            <a:endParaRPr lang="en-US" dirty="0"/>
          </a:p>
        </p:txBody>
      </p:sp>
      <p:pic>
        <p:nvPicPr>
          <p:cNvPr id="4" name="Picture 3" descr="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950235"/>
            <a:ext cx="2526102" cy="352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Common Disorders of the Neurological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FF0000"/>
              </a:buClr>
              <a:buFont typeface="Wingdings" pitchFamily="2" charset="2"/>
              <a:buChar char="q"/>
            </a:pPr>
            <a:r>
              <a:rPr lang="en-US" u="sng" dirty="0">
                <a:solidFill>
                  <a:prstClr val="black"/>
                </a:solidFill>
              </a:rPr>
              <a:t>Vascular headaches</a:t>
            </a:r>
          </a:p>
          <a:p>
            <a:pPr lvl="3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</a:rPr>
              <a:t>Migraine </a:t>
            </a:r>
          </a:p>
          <a:p>
            <a:pPr lvl="4"/>
            <a:r>
              <a:rPr lang="en-US" dirty="0" smtClean="0">
                <a:solidFill>
                  <a:prstClr val="black"/>
                </a:solidFill>
              </a:rPr>
              <a:t>Pre-Migraine </a:t>
            </a:r>
            <a:r>
              <a:rPr lang="en-US" dirty="0" smtClean="0">
                <a:solidFill>
                  <a:srgbClr val="00B0F0"/>
                </a:solidFill>
              </a:rPr>
              <a:t>aura</a:t>
            </a:r>
            <a:r>
              <a:rPr lang="en-US" dirty="0" smtClean="0">
                <a:solidFill>
                  <a:prstClr val="black"/>
                </a:solidFill>
              </a:rPr>
              <a:t>:  </a:t>
            </a:r>
            <a:r>
              <a:rPr lang="en-US" dirty="0">
                <a:solidFill>
                  <a:prstClr val="black"/>
                </a:solidFill>
              </a:rPr>
              <a:t>visual field defects, unusual smells or sounds, disorientation, </a:t>
            </a:r>
            <a:r>
              <a:rPr lang="en-US" dirty="0" err="1">
                <a:solidFill>
                  <a:prstClr val="black"/>
                </a:solidFill>
              </a:rPr>
              <a:t>paresthesias</a:t>
            </a:r>
            <a:endParaRPr lang="en-US" dirty="0">
              <a:solidFill>
                <a:prstClr val="black"/>
              </a:solidFill>
            </a:endParaRPr>
          </a:p>
          <a:p>
            <a:pPr lvl="4"/>
            <a:r>
              <a:rPr lang="en-US" dirty="0">
                <a:solidFill>
                  <a:prstClr val="black"/>
                </a:solidFill>
              </a:rPr>
              <a:t>During Migraine: nausea, vomiting, sensitivity to light, chills, fatigue, </a:t>
            </a:r>
            <a:r>
              <a:rPr lang="en-US" dirty="0" smtClean="0">
                <a:solidFill>
                  <a:prstClr val="black"/>
                </a:solidFill>
              </a:rPr>
              <a:t>irritability. </a:t>
            </a:r>
          </a:p>
          <a:p>
            <a:pPr lvl="4"/>
            <a:r>
              <a:rPr lang="en-US" dirty="0" smtClean="0">
                <a:solidFill>
                  <a:prstClr val="black"/>
                </a:solidFill>
              </a:rPr>
              <a:t>Cause </a:t>
            </a:r>
            <a:r>
              <a:rPr lang="en-US" dirty="0">
                <a:solidFill>
                  <a:prstClr val="black"/>
                </a:solidFill>
              </a:rPr>
              <a:t>includes abnormal metabolism of serotonin, a vasoactive neurotransmitter found in platelets and cells of the brain, plays a major role.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4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1143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Neurologic Disorder </vt:lpstr>
      <vt:lpstr>Overview of Anatomy and 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Disorders of the Neurological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 Disorder </dc:title>
  <dc:creator>lenovo</dc:creator>
  <cp:lastModifiedBy>lenovo</cp:lastModifiedBy>
  <cp:revision>47</cp:revision>
  <dcterms:created xsi:type="dcterms:W3CDTF">2023-10-16T19:22:07Z</dcterms:created>
  <dcterms:modified xsi:type="dcterms:W3CDTF">2023-10-18T03:20:40Z</dcterms:modified>
</cp:coreProperties>
</file>